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658"/>
  </p:normalViewPr>
  <p:slideViewPr>
    <p:cSldViewPr snapToGrid="0">
      <p:cViewPr varScale="1">
        <p:scale>
          <a:sx n="120" d="100"/>
          <a:sy n="120"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EFE5-0F2C-B5FF-B831-7695B7619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56CD64-B4E3-0C54-6152-DBDE0CC8E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D073D5-2CC5-1872-A3F4-D8C1950A7B14}"/>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E3E34182-1135-10FD-8FF2-EC7A180F4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B1CD4-F51B-8C44-3A03-0A7BB614C63F}"/>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14405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E3C6-3508-82D3-6F18-730FAA626F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B149CC-B12D-538D-2701-B6B413FB57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46D6B-6F49-0329-BB62-064034F2DC76}"/>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67D2D5D9-C98A-E867-8CAE-546E3DF0DF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0D7784-5520-92A4-221B-9A3EDC61C51D}"/>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111637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A0612-1F48-D4E6-5E11-96BC2F1E6E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C55F09-D799-DEA0-C9AD-5A50252DD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37052-42EB-83F7-4171-B590766A066A}"/>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1B33A0EF-AEAB-27E7-8FC3-87310C0E09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43FD59-11DD-82DB-D519-765C5FC66DFC}"/>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380683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50DE-B20A-5D2B-BD00-63FA036A9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D2274-067E-A5EB-3EFE-D82F3F84D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D8486-6B19-F817-4993-475B41D2DA27}"/>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136A7657-BB21-5500-06E4-BBEB4C04B4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78063-C5F0-360C-51CC-CD28FFE7AAEB}"/>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353710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2239-5840-D1AE-651B-5FE38A5B9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40016-EA1E-CF28-2F3E-4A70C056AF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51BEA-BA7F-86FB-1440-5DA17828417E}"/>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8254F66F-6AD1-CF66-640B-303F477D2B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A07898-02AE-5255-7455-1131FBB9B2FA}"/>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357664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7F32-8CDC-E66E-6E06-540C94D16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7C615-534F-B284-6495-642892CFB1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343EB-BA12-9E07-E1F8-989FB4DF9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D2DAC-CA6A-AAB1-F2A6-392F400AE1FE}"/>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6" name="Footer Placeholder 5">
            <a:extLst>
              <a:ext uri="{FF2B5EF4-FFF2-40B4-BE49-F238E27FC236}">
                <a16:creationId xmlns:a16="http://schemas.microsoft.com/office/drawing/2014/main" id="{92D61007-489B-490E-80F3-5D863AFC73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F72991-3E62-87ED-7D99-4BC499920D81}"/>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266663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45EE-336E-26EC-767B-0A57D5D95A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D35FBD-2CD5-366D-62AA-6A0F50EA6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A12C1-0A9F-98FD-2226-789E5417A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0D678F-B678-CD2D-A631-DF2345486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FFEAD-EE6D-8493-C02E-CF1505116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2F263-F15A-BED2-07CB-80CF0B1B9DC5}"/>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8" name="Footer Placeholder 7">
            <a:extLst>
              <a:ext uri="{FF2B5EF4-FFF2-40B4-BE49-F238E27FC236}">
                <a16:creationId xmlns:a16="http://schemas.microsoft.com/office/drawing/2014/main" id="{C1596A9A-51D7-8F5E-47BE-E108B6DFF1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DB8E57-5A0F-6870-29E7-DE6D36D3D559}"/>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62261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FF80-8E56-9FE1-6A53-10C985D9D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4A1BCB-D803-E6E5-AEF1-60AD64D2A445}"/>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4" name="Footer Placeholder 3">
            <a:extLst>
              <a:ext uri="{FF2B5EF4-FFF2-40B4-BE49-F238E27FC236}">
                <a16:creationId xmlns:a16="http://schemas.microsoft.com/office/drawing/2014/main" id="{1BD36DD6-DD48-F036-A552-4E4C22F94A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B71C84-12D1-AC59-0845-3B3FF156AEEF}"/>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94911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FA90C-E2C1-2B71-A25D-A97AA1E6907F}"/>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3" name="Footer Placeholder 2">
            <a:extLst>
              <a:ext uri="{FF2B5EF4-FFF2-40B4-BE49-F238E27FC236}">
                <a16:creationId xmlns:a16="http://schemas.microsoft.com/office/drawing/2014/main" id="{035C5773-C011-64C0-A202-94C6717D19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10EABDD-BF51-4827-F80D-C33E6E0FCB5D}"/>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68758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8784-5599-02DF-B13C-D67383B71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D9146F-B1D2-64FE-472E-36E96F1EE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DFCC8-C901-CAAF-E0F1-0C1822A3F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510AD-AFCE-FC9E-F4A2-D1EA38621F23}"/>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6" name="Footer Placeholder 5">
            <a:extLst>
              <a:ext uri="{FF2B5EF4-FFF2-40B4-BE49-F238E27FC236}">
                <a16:creationId xmlns:a16="http://schemas.microsoft.com/office/drawing/2014/main" id="{6E5DBD79-30CC-1720-C1EA-65D53EAA66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11E996-1A90-ED8F-B4A5-5B9F3665A54F}"/>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6359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BC10-A205-D585-761C-B3F6D0BAE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7F8B2A-5590-5F0F-53D9-4D5BF8E7F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B954C8-EA69-2753-3A1B-4FAB048BE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D41DA-27D3-C9A0-7DAA-2ED560C5852B}"/>
              </a:ext>
            </a:extLst>
          </p:cNvPr>
          <p:cNvSpPr>
            <a:spLocks noGrp="1"/>
          </p:cNvSpPr>
          <p:nvPr>
            <p:ph type="dt" sz="half" idx="10"/>
          </p:nvPr>
        </p:nvSpPr>
        <p:spPr/>
        <p:txBody>
          <a:bodyPr/>
          <a:lstStyle/>
          <a:p>
            <a:fld id="{FC473F45-43C8-744D-B833-215DAD155FC5}" type="datetimeFigureOut">
              <a:rPr lang="en-US" smtClean="0"/>
              <a:t>6/12/25</a:t>
            </a:fld>
            <a:endParaRPr lang="en-US" dirty="0"/>
          </a:p>
        </p:txBody>
      </p:sp>
      <p:sp>
        <p:nvSpPr>
          <p:cNvPr id="6" name="Footer Placeholder 5">
            <a:extLst>
              <a:ext uri="{FF2B5EF4-FFF2-40B4-BE49-F238E27FC236}">
                <a16:creationId xmlns:a16="http://schemas.microsoft.com/office/drawing/2014/main" id="{7A915413-3FA5-538B-AC08-FEA3365240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C1C996-5467-22A4-5246-B473F2179937}"/>
              </a:ext>
            </a:extLst>
          </p:cNvPr>
          <p:cNvSpPr>
            <a:spLocks noGrp="1"/>
          </p:cNvSpPr>
          <p:nvPr>
            <p:ph type="sldNum" sz="quarter" idx="12"/>
          </p:nvPr>
        </p:nvSpPr>
        <p:spPr/>
        <p:txBody>
          <a:bodyPr/>
          <a:lstStyle/>
          <a:p>
            <a:fld id="{44828DD4-DDC6-E949-92AE-9C54B0884F2B}" type="slidenum">
              <a:rPr lang="en-US" smtClean="0"/>
              <a:t>‹#›</a:t>
            </a:fld>
            <a:endParaRPr lang="en-US" dirty="0"/>
          </a:p>
        </p:txBody>
      </p:sp>
    </p:spTree>
    <p:extLst>
      <p:ext uri="{BB962C8B-B14F-4D97-AF65-F5344CB8AC3E}">
        <p14:creationId xmlns:p14="http://schemas.microsoft.com/office/powerpoint/2010/main" val="40072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317E9-BEC5-F368-306E-0A860AC19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38A313-16A1-8770-0FF8-FFBD4F256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59A27-BDBA-D296-7118-8E7E920E7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473F45-43C8-744D-B833-215DAD155FC5}" type="datetimeFigureOut">
              <a:rPr lang="en-US" smtClean="0"/>
              <a:t>6/12/25</a:t>
            </a:fld>
            <a:endParaRPr lang="en-US" dirty="0"/>
          </a:p>
        </p:txBody>
      </p:sp>
      <p:sp>
        <p:nvSpPr>
          <p:cNvPr id="5" name="Footer Placeholder 4">
            <a:extLst>
              <a:ext uri="{FF2B5EF4-FFF2-40B4-BE49-F238E27FC236}">
                <a16:creationId xmlns:a16="http://schemas.microsoft.com/office/drawing/2014/main" id="{826B95A5-17D4-3CDA-3CDA-A8E7AC25D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8051D55-EABC-F2A9-AFB0-8C6A82DCDA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828DD4-DDC6-E949-92AE-9C54B0884F2B}" type="slidenum">
              <a:rPr lang="en-US" smtClean="0"/>
              <a:t>‹#›</a:t>
            </a:fld>
            <a:endParaRPr lang="en-US" dirty="0"/>
          </a:p>
        </p:txBody>
      </p:sp>
    </p:spTree>
    <p:extLst>
      <p:ext uri="{BB962C8B-B14F-4D97-AF65-F5344CB8AC3E}">
        <p14:creationId xmlns:p14="http://schemas.microsoft.com/office/powerpoint/2010/main" val="63288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1">
            <a:extLst>
              <a:ext uri="{FF2B5EF4-FFF2-40B4-BE49-F238E27FC236}">
                <a16:creationId xmlns:a16="http://schemas.microsoft.com/office/drawing/2014/main" id="{C2346E60-D26A-2AA9-A5F5-090453081213}"/>
              </a:ext>
            </a:extLst>
          </p:cNvPr>
          <p:cNvPicPr>
            <a:picLocks noChangeAspect="1"/>
          </p:cNvPicPr>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75267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1A80F-227C-5EC0-0BB6-A0AB4E1E12B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CF169C-1604-1489-B2B0-96C56027AD29}"/>
              </a:ext>
            </a:extLst>
          </p:cNvPr>
          <p:cNvSpPr txBox="1"/>
          <p:nvPr/>
        </p:nvSpPr>
        <p:spPr>
          <a:xfrm>
            <a:off x="2323070" y="1594022"/>
            <a:ext cx="7203989" cy="3785652"/>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Isaiah 53</a:t>
            </a:r>
            <a:r>
              <a:rPr lang="en-US" sz="4000" dirty="0">
                <a:latin typeface="Arial" panose="020B0604020202020204" pitchFamily="34" charset="0"/>
                <a:cs typeface="Arial" panose="020B0604020202020204" pitchFamily="34" charset="0"/>
              </a:rPr>
              <a:t>  After the suffering of his soul, he will see the light of life and be satisfied... For he bore the sins of many and made intercession for the transgressors.</a:t>
            </a:r>
          </a:p>
        </p:txBody>
      </p:sp>
    </p:spTree>
    <p:extLst>
      <p:ext uri="{BB962C8B-B14F-4D97-AF65-F5344CB8AC3E}">
        <p14:creationId xmlns:p14="http://schemas.microsoft.com/office/powerpoint/2010/main" val="306661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A891-9530-EE06-FEE5-871C6D46AA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85A42F-81EC-D21E-8542-65CE0642C0F8}"/>
              </a:ext>
            </a:extLst>
          </p:cNvPr>
          <p:cNvSpPr txBox="1"/>
          <p:nvPr/>
        </p:nvSpPr>
        <p:spPr>
          <a:xfrm>
            <a:off x="786810" y="1594022"/>
            <a:ext cx="10600660"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Regarding the RESURRECTION of Jesus</a:t>
            </a:r>
            <a:r>
              <a:rPr lang="en-US" sz="4000" dirty="0">
                <a:latin typeface="Arial" panose="020B0604020202020204" pitchFamily="34" charset="0"/>
                <a:cs typeface="Arial" panose="020B0604020202020204" pitchFamily="34" charset="0"/>
              </a:rPr>
              <a:t>:</a:t>
            </a:r>
          </a:p>
          <a:p>
            <a:endParaRPr lang="en-US" sz="4000"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  1.</a:t>
            </a:r>
            <a:r>
              <a:rPr lang="en-US" sz="4000" dirty="0">
                <a:latin typeface="Arial" panose="020B0604020202020204" pitchFamily="34" charset="0"/>
                <a:cs typeface="Arial" panose="020B0604020202020204" pitchFamily="34" charset="0"/>
              </a:rPr>
              <a:t> We are not asked to believe simply</a:t>
            </a:r>
          </a:p>
          <a:p>
            <a:r>
              <a:rPr lang="en-US" sz="4000" dirty="0">
                <a:latin typeface="Arial" panose="020B0604020202020204" pitchFamily="34" charset="0"/>
                <a:cs typeface="Arial" panose="020B0604020202020204" pitchFamily="34" charset="0"/>
              </a:rPr>
              <a:t>      in the </a:t>
            </a:r>
            <a:r>
              <a:rPr lang="en-US" sz="4000" u="sng" dirty="0">
                <a:latin typeface="Arial" panose="020B0604020202020204" pitchFamily="34" charset="0"/>
                <a:cs typeface="Arial" panose="020B0604020202020204" pitchFamily="34" charset="0"/>
              </a:rPr>
              <a:t>doctrine</a:t>
            </a:r>
            <a:r>
              <a:rPr lang="en-US" sz="4000" dirty="0">
                <a:latin typeface="Arial" panose="020B0604020202020204" pitchFamily="34" charset="0"/>
                <a:cs typeface="Arial" panose="020B0604020202020204" pitchFamily="34" charset="0"/>
              </a:rPr>
              <a:t> of resurrection.  A Christian</a:t>
            </a:r>
          </a:p>
          <a:p>
            <a:r>
              <a:rPr lang="en-US" sz="4000" dirty="0">
                <a:latin typeface="Arial" panose="020B0604020202020204" pitchFamily="34" charset="0"/>
                <a:cs typeface="Arial" panose="020B0604020202020204" pitchFamily="34" charset="0"/>
              </a:rPr>
              <a:t>      believes that a man/this man was</a:t>
            </a:r>
          </a:p>
          <a:p>
            <a:r>
              <a:rPr lang="en-US" sz="4000" dirty="0">
                <a:latin typeface="Arial" panose="020B0604020202020204" pitchFamily="34" charset="0"/>
                <a:cs typeface="Arial" panose="020B0604020202020204" pitchFamily="34" charset="0"/>
              </a:rPr>
              <a:t>      resurrected.</a:t>
            </a:r>
          </a:p>
        </p:txBody>
      </p:sp>
    </p:spTree>
    <p:extLst>
      <p:ext uri="{BB962C8B-B14F-4D97-AF65-F5344CB8AC3E}">
        <p14:creationId xmlns:p14="http://schemas.microsoft.com/office/powerpoint/2010/main" val="132815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171FE-7DFE-3017-ADA8-F2A40198DA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958C73-A57E-A9E3-68B7-2BE25722EFAB}"/>
              </a:ext>
            </a:extLst>
          </p:cNvPr>
          <p:cNvSpPr txBox="1"/>
          <p:nvPr/>
        </p:nvSpPr>
        <p:spPr>
          <a:xfrm>
            <a:off x="1531088" y="1434533"/>
            <a:ext cx="9473609" cy="317009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The resurrection does not save us. </a:t>
            </a:r>
          </a:p>
          <a:p>
            <a:r>
              <a:rPr lang="en-US" sz="4000" dirty="0">
                <a:latin typeface="Arial" panose="020B0604020202020204" pitchFamily="34" charset="0"/>
                <a:cs typeface="Arial" panose="020B0604020202020204" pitchFamily="34" charset="0"/>
              </a:rPr>
              <a:t>    Jesus saves us.  The resurrection </a:t>
            </a:r>
          </a:p>
          <a:p>
            <a:r>
              <a:rPr lang="en-US" sz="4000" dirty="0">
                <a:latin typeface="Arial" panose="020B0604020202020204" pitchFamily="34" charset="0"/>
                <a:cs typeface="Arial" panose="020B0604020202020204" pitchFamily="34" charset="0"/>
              </a:rPr>
              <a:t>    was the accomplishment of Jesus</a:t>
            </a:r>
          </a:p>
          <a:p>
            <a:r>
              <a:rPr lang="en-US" sz="4000" dirty="0">
                <a:latin typeface="Arial" panose="020B0604020202020204" pitchFamily="34" charset="0"/>
                <a:cs typeface="Arial" panose="020B0604020202020204" pitchFamily="34" charset="0"/>
              </a:rPr>
              <a:t>    and (for us) the </a:t>
            </a:r>
            <a:r>
              <a:rPr lang="en-US" sz="4000" u="sng" dirty="0">
                <a:latin typeface="Arial" panose="020B0604020202020204" pitchFamily="34" charset="0"/>
                <a:cs typeface="Arial" panose="020B0604020202020204" pitchFamily="34" charset="0"/>
              </a:rPr>
              <a:t>visible</a:t>
            </a:r>
            <a:r>
              <a:rPr lang="en-US" sz="4000" dirty="0">
                <a:latin typeface="Arial" panose="020B0604020202020204" pitchFamily="34" charset="0"/>
                <a:cs typeface="Arial" panose="020B0604020202020204" pitchFamily="34" charset="0"/>
              </a:rPr>
              <a:t> proof that he</a:t>
            </a:r>
          </a:p>
          <a:p>
            <a:r>
              <a:rPr lang="en-US" sz="4000" dirty="0">
                <a:latin typeface="Arial" panose="020B0604020202020204" pitchFamily="34" charset="0"/>
                <a:cs typeface="Arial" panose="020B0604020202020204" pitchFamily="34" charset="0"/>
              </a:rPr>
              <a:t>    accomplished an </a:t>
            </a:r>
            <a:r>
              <a:rPr lang="en-US" sz="4000" u="sng" dirty="0">
                <a:latin typeface="Arial" panose="020B0604020202020204" pitchFamily="34" charset="0"/>
                <a:cs typeface="Arial" panose="020B0604020202020204" pitchFamily="34" charset="0"/>
              </a:rPr>
              <a:t>invisible</a:t>
            </a:r>
            <a:r>
              <a:rPr lang="en-US" sz="4000" dirty="0">
                <a:latin typeface="Arial" panose="020B0604020202020204" pitchFamily="34" charset="0"/>
                <a:cs typeface="Arial" panose="020B0604020202020204" pitchFamily="34" charset="0"/>
              </a:rPr>
              <a:t> work!</a:t>
            </a:r>
          </a:p>
        </p:txBody>
      </p:sp>
    </p:spTree>
    <p:extLst>
      <p:ext uri="{BB962C8B-B14F-4D97-AF65-F5344CB8AC3E}">
        <p14:creationId xmlns:p14="http://schemas.microsoft.com/office/powerpoint/2010/main" val="88341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6445E-8BB9-37B5-A4EA-FEA6F50056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C2DC06-5DEF-4436-6C12-5F45618B299E}"/>
              </a:ext>
            </a:extLst>
          </p:cNvPr>
          <p:cNvSpPr txBox="1"/>
          <p:nvPr/>
        </p:nvSpPr>
        <p:spPr>
          <a:xfrm>
            <a:off x="2323070" y="1594022"/>
            <a:ext cx="7203989" cy="317009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Christianity is not belief in a doctrine, but knowledge of a person.  The fact of resurrection is TRUE, but Jesus is TRUTH.  </a:t>
            </a:r>
            <a:r>
              <a:rPr lang="en-US" sz="4000" i="1" dirty="0">
                <a:latin typeface="Arial" panose="020B0604020202020204" pitchFamily="34" charset="0"/>
                <a:cs typeface="Arial" panose="020B0604020202020204" pitchFamily="34" charset="0"/>
              </a:rPr>
              <a:t>(John 14:6)</a:t>
            </a:r>
          </a:p>
        </p:txBody>
      </p:sp>
    </p:spTree>
    <p:extLst>
      <p:ext uri="{BB962C8B-B14F-4D97-AF65-F5344CB8AC3E}">
        <p14:creationId xmlns:p14="http://schemas.microsoft.com/office/powerpoint/2010/main" val="326610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ED7DD-BA58-8EE0-1ACE-E5D842AC35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8A9A8D-8801-886F-110F-54BBDFC12B84}"/>
              </a:ext>
            </a:extLst>
          </p:cNvPr>
          <p:cNvSpPr txBox="1"/>
          <p:nvPr/>
        </p:nvSpPr>
        <p:spPr>
          <a:xfrm>
            <a:off x="1306033" y="1019864"/>
            <a:ext cx="9579933" cy="501675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Jesus came and walked with these folks in their time of grief and confusion.</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 Will he do any differently for us?</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In our most painful, baffling, or difficult times, his </a:t>
            </a:r>
            <a:r>
              <a:rPr lang="en-US" sz="4000" b="1" u="sng" dirty="0">
                <a:latin typeface="Arial" panose="020B0604020202020204" pitchFamily="34" charset="0"/>
                <a:cs typeface="Arial" panose="020B0604020202020204" pitchFamily="34" charset="0"/>
              </a:rPr>
              <a:t>presence</a:t>
            </a:r>
            <a:r>
              <a:rPr lang="en-US" sz="4000" dirty="0">
                <a:latin typeface="Arial" panose="020B0604020202020204" pitchFamily="34" charset="0"/>
                <a:cs typeface="Arial" panose="020B0604020202020204" pitchFamily="34" charset="0"/>
              </a:rPr>
              <a:t> is with us on the road we walk.</a:t>
            </a:r>
          </a:p>
        </p:txBody>
      </p:sp>
    </p:spTree>
    <p:extLst>
      <p:ext uri="{BB962C8B-B14F-4D97-AF65-F5344CB8AC3E}">
        <p14:creationId xmlns:p14="http://schemas.microsoft.com/office/powerpoint/2010/main" val="7948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97763B-3375-D6CD-DD19-AC94FC9E1F5E}"/>
              </a:ext>
            </a:extLst>
          </p:cNvPr>
          <p:cNvSpPr txBox="1"/>
          <p:nvPr/>
        </p:nvSpPr>
        <p:spPr>
          <a:xfrm>
            <a:off x="733648" y="874455"/>
            <a:ext cx="10813310" cy="501675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“He was a prophet, powerful in word </a:t>
            </a:r>
          </a:p>
          <a:p>
            <a:r>
              <a:rPr lang="en-US" sz="4000" dirty="0">
                <a:latin typeface="Arial" panose="020B0604020202020204" pitchFamily="34" charset="0"/>
                <a:cs typeface="Arial" panose="020B0604020202020204" pitchFamily="34" charset="0"/>
              </a:rPr>
              <a:t>   and deed before God...”</a:t>
            </a:r>
          </a:p>
          <a:p>
            <a:r>
              <a:rPr lang="en-US" sz="4000" dirty="0">
                <a:latin typeface="Arial" panose="020B0604020202020204" pitchFamily="34" charset="0"/>
                <a:cs typeface="Arial" panose="020B0604020202020204" pitchFamily="34" charset="0"/>
              </a:rPr>
              <a:t>	• “We had hoped that he was the one </a:t>
            </a:r>
          </a:p>
          <a:p>
            <a:r>
              <a:rPr lang="en-US" sz="4000" dirty="0">
                <a:latin typeface="Arial" panose="020B0604020202020204" pitchFamily="34" charset="0"/>
                <a:cs typeface="Arial" panose="020B0604020202020204" pitchFamily="34" charset="0"/>
              </a:rPr>
              <a:t>	    to redeem Israel, but...”</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”This is the third day since all this took place.”</a:t>
            </a:r>
          </a:p>
          <a:p>
            <a:r>
              <a:rPr lang="en-US" sz="4000" dirty="0">
                <a:latin typeface="Arial" panose="020B0604020202020204" pitchFamily="34" charset="0"/>
                <a:cs typeface="Arial" panose="020B0604020202020204" pitchFamily="34" charset="0"/>
              </a:rPr>
              <a:t>	• “What is more, [today] some of our</a:t>
            </a:r>
          </a:p>
          <a:p>
            <a:r>
              <a:rPr lang="en-US" sz="4000" dirty="0">
                <a:latin typeface="Arial" panose="020B0604020202020204" pitchFamily="34" charset="0"/>
                <a:cs typeface="Arial" panose="020B0604020202020204" pitchFamily="34" charset="0"/>
              </a:rPr>
              <a:t>	   women amazed us...”</a:t>
            </a:r>
          </a:p>
        </p:txBody>
      </p:sp>
    </p:spTree>
    <p:extLst>
      <p:ext uri="{BB962C8B-B14F-4D97-AF65-F5344CB8AC3E}">
        <p14:creationId xmlns:p14="http://schemas.microsoft.com/office/powerpoint/2010/main" val="27206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BDFD-4960-829C-26EC-D93CA5809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C2147D-9B6D-7DA4-321A-E71C453F0C94}"/>
              </a:ext>
            </a:extLst>
          </p:cNvPr>
          <p:cNvSpPr txBox="1"/>
          <p:nvPr/>
        </p:nvSpPr>
        <p:spPr>
          <a:xfrm>
            <a:off x="1451201" y="2593483"/>
            <a:ext cx="9617292" cy="132343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Jesus helped them to understand events and </a:t>
            </a:r>
            <a:r>
              <a:rPr lang="en-US" sz="4000" b="1" u="sng" dirty="0">
                <a:latin typeface="Arial" panose="020B0604020202020204" pitchFamily="34" charset="0"/>
                <a:cs typeface="Arial" panose="020B0604020202020204" pitchFamily="34" charset="0"/>
              </a:rPr>
              <a:t>believe</a:t>
            </a:r>
            <a:r>
              <a:rPr lang="en-US" sz="4000" dirty="0">
                <a:latin typeface="Arial" panose="020B0604020202020204" pitchFamily="34" charset="0"/>
                <a:cs typeface="Arial" panose="020B0604020202020204" pitchFamily="34" charset="0"/>
              </a:rPr>
              <a:t> that God had a </a:t>
            </a:r>
            <a:r>
              <a:rPr lang="en-US" sz="4000" b="1" u="sng" dirty="0">
                <a:latin typeface="Arial" panose="020B0604020202020204" pitchFamily="34" charset="0"/>
                <a:cs typeface="Arial" panose="020B0604020202020204" pitchFamily="34" charset="0"/>
              </a:rPr>
              <a:t>plan</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791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69AD-3012-3820-D005-509BC1ABA2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E9444B-6231-658B-E3BC-55F19BFCF0A7}"/>
              </a:ext>
            </a:extLst>
          </p:cNvPr>
          <p:cNvSpPr txBox="1"/>
          <p:nvPr/>
        </p:nvSpPr>
        <p:spPr>
          <a:xfrm>
            <a:off x="1082749" y="1531403"/>
            <a:ext cx="10026502"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Destination.  Evening.  They </a:t>
            </a:r>
            <a:r>
              <a:rPr lang="en-US" sz="4000" b="1" u="sng" dirty="0">
                <a:latin typeface="Arial" panose="020B0604020202020204" pitchFamily="34" charset="0"/>
                <a:cs typeface="Arial" panose="020B0604020202020204" pitchFamily="34" charset="0"/>
              </a:rPr>
              <a:t>invited</a:t>
            </a:r>
            <a:r>
              <a:rPr lang="en-US" sz="4000" dirty="0">
                <a:latin typeface="Arial" panose="020B0604020202020204" pitchFamily="34" charset="0"/>
                <a:cs typeface="Arial" panose="020B0604020202020204" pitchFamily="34" charset="0"/>
              </a:rPr>
              <a:t> him</a:t>
            </a:r>
          </a:p>
          <a:p>
            <a:r>
              <a:rPr lang="en-US" sz="4000" dirty="0">
                <a:latin typeface="Arial" panose="020B0604020202020204" pitchFamily="34" charset="0"/>
                <a:cs typeface="Arial" panose="020B0604020202020204" pitchFamily="34" charset="0"/>
              </a:rPr>
              <a:t>  to stay for the night.</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Emmaus.  At the meal they </a:t>
            </a:r>
            <a:r>
              <a:rPr lang="en-US" sz="4000" b="1" u="sng" dirty="0">
                <a:latin typeface="Arial" panose="020B0604020202020204" pitchFamily="34" charset="0"/>
                <a:cs typeface="Arial" panose="020B0604020202020204" pitchFamily="34" charset="0"/>
              </a:rPr>
              <a:t>recognized</a:t>
            </a:r>
          </a:p>
          <a:p>
            <a:r>
              <a:rPr lang="en-US" sz="4000" dirty="0">
                <a:latin typeface="Arial" panose="020B0604020202020204" pitchFamily="34" charset="0"/>
                <a:cs typeface="Arial" panose="020B0604020202020204" pitchFamily="34" charset="0"/>
              </a:rPr>
              <a:t>  and </a:t>
            </a:r>
            <a:r>
              <a:rPr lang="en-US" sz="4000" b="1" u="sng" dirty="0">
                <a:latin typeface="Arial" panose="020B0604020202020204" pitchFamily="34" charset="0"/>
                <a:cs typeface="Arial" panose="020B0604020202020204" pitchFamily="34" charset="0"/>
              </a:rPr>
              <a:t>knew</a:t>
            </a:r>
            <a:r>
              <a:rPr lang="en-US" sz="4000" dirty="0">
                <a:latin typeface="Arial" panose="020B0604020202020204" pitchFamily="34" charset="0"/>
                <a:cs typeface="Arial" panose="020B0604020202020204" pitchFamily="34" charset="0"/>
              </a:rPr>
              <a:t> Jesus.</a:t>
            </a:r>
          </a:p>
        </p:txBody>
      </p:sp>
    </p:spTree>
    <p:extLst>
      <p:ext uri="{BB962C8B-B14F-4D97-AF65-F5344CB8AC3E}">
        <p14:creationId xmlns:p14="http://schemas.microsoft.com/office/powerpoint/2010/main" val="42025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6B567-2AF9-9F9B-147B-D7BCD00E33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C64099-FB8A-4D4E-0CD4-1BC53752705E}"/>
              </a:ext>
            </a:extLst>
          </p:cNvPr>
          <p:cNvSpPr txBox="1"/>
          <p:nvPr/>
        </p:nvSpPr>
        <p:spPr>
          <a:xfrm>
            <a:off x="1810935" y="1228397"/>
            <a:ext cx="8570129" cy="440120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They recognized him because they:</a:t>
            </a:r>
          </a:p>
          <a:p>
            <a:r>
              <a:rPr lang="en-US" sz="4000" dirty="0">
                <a:latin typeface="Arial" panose="020B0604020202020204" pitchFamily="34" charset="0"/>
                <a:cs typeface="Arial" panose="020B0604020202020204" pitchFamily="34" charset="0"/>
              </a:rPr>
              <a:t>✓ </a:t>
            </a:r>
            <a:r>
              <a:rPr lang="en-US" sz="4000" b="1" u="sng" dirty="0">
                <a:latin typeface="Arial" panose="020B0604020202020204" pitchFamily="34" charset="0"/>
                <a:cs typeface="Arial" panose="020B0604020202020204" pitchFamily="34" charset="0"/>
              </a:rPr>
              <a:t>accepted</a:t>
            </a:r>
            <a:r>
              <a:rPr lang="en-US" sz="4000" dirty="0">
                <a:latin typeface="Arial" panose="020B0604020202020204" pitchFamily="34" charset="0"/>
                <a:cs typeface="Arial" panose="020B0604020202020204" pitchFamily="34" charset="0"/>
              </a:rPr>
              <a:t> and </a:t>
            </a:r>
            <a:r>
              <a:rPr lang="en-US" sz="4000" b="1" u="sng" dirty="0">
                <a:latin typeface="Arial" panose="020B0604020202020204" pitchFamily="34" charset="0"/>
                <a:cs typeface="Arial" panose="020B0604020202020204" pitchFamily="34" charset="0"/>
              </a:rPr>
              <a:t>understood</a:t>
            </a:r>
            <a:r>
              <a:rPr lang="en-US" sz="4000" dirty="0">
                <a:latin typeface="Arial" panose="020B0604020202020204" pitchFamily="34" charset="0"/>
                <a:cs typeface="Arial" panose="020B0604020202020204" pitchFamily="34" charset="0"/>
              </a:rPr>
              <a:t> facts</a:t>
            </a:r>
          </a:p>
          <a:p>
            <a:r>
              <a:rPr lang="en-US" sz="4000" dirty="0">
                <a:latin typeface="Arial" panose="020B0604020202020204" pitchFamily="34" charset="0"/>
                <a:cs typeface="Arial" panose="020B0604020202020204" pitchFamily="34" charset="0"/>
              </a:rPr>
              <a:t>    from the Bible (prophecies,</a:t>
            </a:r>
          </a:p>
          <a:p>
            <a:r>
              <a:rPr lang="en-US" sz="4000" dirty="0">
                <a:latin typeface="Arial" panose="020B0604020202020204" pitchFamily="34" charset="0"/>
                <a:cs typeface="Arial" panose="020B0604020202020204" pitchFamily="34" charset="0"/>
              </a:rPr>
              <a:t>    explanations)</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a:t>
            </a:r>
            <a:r>
              <a:rPr lang="en-US" sz="4000" b="1" u="sng" dirty="0">
                <a:latin typeface="Arial" panose="020B0604020202020204" pitchFamily="34" charset="0"/>
                <a:cs typeface="Arial" panose="020B0604020202020204" pitchFamily="34" charset="0"/>
              </a:rPr>
              <a:t>took</a:t>
            </a:r>
            <a:r>
              <a:rPr lang="en-US" sz="4000" dirty="0">
                <a:latin typeface="Arial" panose="020B0604020202020204" pitchFamily="34" charset="0"/>
                <a:cs typeface="Arial" panose="020B0604020202020204" pitchFamily="34" charset="0"/>
              </a:rPr>
              <a:t> </a:t>
            </a:r>
            <a:r>
              <a:rPr lang="en-US" sz="4000" b="1" u="sng" dirty="0">
                <a:latin typeface="Arial" panose="020B0604020202020204" pitchFamily="34" charset="0"/>
                <a:cs typeface="Arial" panose="020B0604020202020204" pitchFamily="34" charset="0"/>
              </a:rPr>
              <a:t>time</a:t>
            </a:r>
            <a:r>
              <a:rPr lang="en-US" sz="4000" dirty="0">
                <a:latin typeface="Arial" panose="020B0604020202020204" pitchFamily="34" charset="0"/>
                <a:cs typeface="Arial" panose="020B0604020202020204" pitchFamily="34" charset="0"/>
              </a:rPr>
              <a:t> for conversation and</a:t>
            </a:r>
          </a:p>
          <a:p>
            <a:r>
              <a:rPr lang="en-US" sz="4000" dirty="0">
                <a:latin typeface="Arial" panose="020B0604020202020204" pitchFamily="34" charset="0"/>
                <a:cs typeface="Arial" panose="020B0604020202020204" pitchFamily="34" charset="0"/>
              </a:rPr>
              <a:t>    contemplation.</a:t>
            </a:r>
          </a:p>
        </p:txBody>
      </p:sp>
    </p:spTree>
    <p:extLst>
      <p:ext uri="{BB962C8B-B14F-4D97-AF65-F5344CB8AC3E}">
        <p14:creationId xmlns:p14="http://schemas.microsoft.com/office/powerpoint/2010/main" val="414370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F89A-A734-975D-339B-52BAC84933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55A77F-DE82-2551-1A8E-5050070914D3}"/>
              </a:ext>
            </a:extLst>
          </p:cNvPr>
          <p:cNvSpPr txBox="1"/>
          <p:nvPr/>
        </p:nvSpPr>
        <p:spPr>
          <a:xfrm>
            <a:off x="616689" y="1253780"/>
            <a:ext cx="11174818" cy="440120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In their conversation on the road, Jesus rebuked them.  This rebuke was not for what they </a:t>
            </a:r>
            <a:r>
              <a:rPr lang="en-US" sz="4000" u="sng" dirty="0">
                <a:latin typeface="Arial" panose="020B0604020202020204" pitchFamily="34" charset="0"/>
                <a:cs typeface="Arial" panose="020B0604020202020204" pitchFamily="34" charset="0"/>
              </a:rPr>
              <a:t>did</a:t>
            </a:r>
            <a:r>
              <a:rPr lang="en-US" sz="4000" dirty="0">
                <a:latin typeface="Arial" panose="020B0604020202020204" pitchFamily="34" charset="0"/>
                <a:cs typeface="Arial" panose="020B0604020202020204" pitchFamily="34" charset="0"/>
              </a:rPr>
              <a:t> believe but for that fact they they did not believe </a:t>
            </a:r>
            <a:r>
              <a:rPr lang="en-US" sz="4000" b="1" u="sng" dirty="0">
                <a:latin typeface="Arial" panose="020B0604020202020204" pitchFamily="34" charset="0"/>
                <a:cs typeface="Arial" panose="020B0604020202020204" pitchFamily="34" charset="0"/>
              </a:rPr>
              <a:t>everything</a:t>
            </a:r>
            <a:r>
              <a:rPr lang="en-US" sz="4000" dirty="0">
                <a:latin typeface="Arial" panose="020B0604020202020204" pitchFamily="34" charset="0"/>
                <a:cs typeface="Arial" panose="020B0604020202020204" pitchFamily="34" charset="0"/>
              </a:rPr>
              <a:t>.  [They anticipated the power, glory, and miracle working of the Messiah.  They did not believe in his suffering, humiliation, or death.]</a:t>
            </a:r>
          </a:p>
        </p:txBody>
      </p:sp>
    </p:spTree>
    <p:extLst>
      <p:ext uri="{BB962C8B-B14F-4D97-AF65-F5344CB8AC3E}">
        <p14:creationId xmlns:p14="http://schemas.microsoft.com/office/powerpoint/2010/main" val="159330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94612-E73A-16AD-F45B-0F5DD4BA11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52CD15-7BD8-7333-C560-47A21BF804D3}"/>
              </a:ext>
            </a:extLst>
          </p:cNvPr>
          <p:cNvSpPr txBox="1"/>
          <p:nvPr/>
        </p:nvSpPr>
        <p:spPr>
          <a:xfrm>
            <a:off x="606056" y="1030496"/>
            <a:ext cx="11185451" cy="3785652"/>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Daniel 9:25-26</a:t>
            </a:r>
            <a:r>
              <a:rPr lang="en-US" sz="4000" dirty="0">
                <a:latin typeface="Arial" panose="020B0604020202020204" pitchFamily="34" charset="0"/>
                <a:cs typeface="Arial" panose="020B0604020202020204" pitchFamily="34" charset="0"/>
              </a:rPr>
              <a:t>  Know and understand this.  From the issuing of the decree to rebuild Jerusalem until the Anointed One, the ruler, comes, there will be 7 sevens and 62 sevens... After the 62 sevens the Anointed One will be cut off and will have nothing.</a:t>
            </a:r>
          </a:p>
        </p:txBody>
      </p:sp>
    </p:spTree>
    <p:extLst>
      <p:ext uri="{BB962C8B-B14F-4D97-AF65-F5344CB8AC3E}">
        <p14:creationId xmlns:p14="http://schemas.microsoft.com/office/powerpoint/2010/main" val="68810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C937-2EB4-F896-A9DC-C9CC504755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8F4C98-5B23-0649-21CA-9BF31FE67A8B}"/>
              </a:ext>
            </a:extLst>
          </p:cNvPr>
          <p:cNvSpPr txBox="1"/>
          <p:nvPr/>
        </p:nvSpPr>
        <p:spPr>
          <a:xfrm>
            <a:off x="616689" y="612844"/>
            <a:ext cx="11196084" cy="5632311"/>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Psalm 22</a:t>
            </a:r>
            <a:r>
              <a:rPr lang="en-US" sz="4000" dirty="0">
                <a:latin typeface="Arial" panose="020B0604020202020204" pitchFamily="34" charset="0"/>
                <a:cs typeface="Arial" panose="020B0604020202020204" pitchFamily="34" charset="0"/>
              </a:rPr>
              <a:t>  My God, my God, why have you forsaken me?... All who see me mock me.  They hurl insults shaking, their heads.  “He trusts in the Lord.  Let the Lord rescue him!”...  I am poured out like water and all my bones are out of joint... You lay me in the dust of death while dogs have surrounded me.  The people stare and gloat over me.  They divide my garments among them and cast lots for my clothing. </a:t>
            </a:r>
          </a:p>
        </p:txBody>
      </p:sp>
    </p:spTree>
    <p:extLst>
      <p:ext uri="{BB962C8B-B14F-4D97-AF65-F5344CB8AC3E}">
        <p14:creationId xmlns:p14="http://schemas.microsoft.com/office/powerpoint/2010/main" val="63029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A78B4-0695-B8B0-95BB-6F5DDC5D7E9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63E0D0-F3E5-4306-F874-153F7A9747C0}"/>
              </a:ext>
            </a:extLst>
          </p:cNvPr>
          <p:cNvSpPr txBox="1"/>
          <p:nvPr/>
        </p:nvSpPr>
        <p:spPr>
          <a:xfrm>
            <a:off x="684028" y="1228397"/>
            <a:ext cx="10823944" cy="4401205"/>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Isaiah 53</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He was despised and rejected by men, a man of sorrows and familiar with suffering.  Like one from whom men hide their faces, he was despised, and we esteemed him not... Who can speak of his descendants?  For he was cut off from the land of the living... he was assigned a grave with the wicked.</a:t>
            </a:r>
          </a:p>
        </p:txBody>
      </p:sp>
    </p:spTree>
    <p:extLst>
      <p:ext uri="{BB962C8B-B14F-4D97-AF65-F5344CB8AC3E}">
        <p14:creationId xmlns:p14="http://schemas.microsoft.com/office/powerpoint/2010/main" val="260634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596</Words>
  <Application>Microsoft Macintosh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dc:creator>
  <cp:lastModifiedBy>Carol</cp:lastModifiedBy>
  <cp:revision>23</cp:revision>
  <dcterms:created xsi:type="dcterms:W3CDTF">2025-06-10T16:53:14Z</dcterms:created>
  <dcterms:modified xsi:type="dcterms:W3CDTF">2025-06-12T13:32:47Z</dcterms:modified>
</cp:coreProperties>
</file>