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5"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varScale="1">
        <p:scale>
          <a:sx n="81" d="100"/>
          <a:sy n="81" d="100"/>
        </p:scale>
        <p:origin x="77"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E7C7E24-EB38-4248-892A-FC4FD21607FD}"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113588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7E24-EB38-4248-892A-FC4FD21607FD}"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23659345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7E24-EB38-4248-892A-FC4FD21607FD}"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41010472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E7C7E24-EB38-4248-892A-FC4FD21607FD}"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15487687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E7C7E24-EB38-4248-892A-FC4FD21607FD}" type="datetimeFigureOut">
              <a:rPr lang="en-US" smtClean="0"/>
              <a:t>10/11/2018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27027360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E7C7E24-EB38-4248-892A-FC4FD21607FD}"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14782915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E7C7E24-EB38-4248-892A-FC4FD21607FD}" type="datetimeFigureOut">
              <a:rPr lang="en-US" smtClean="0"/>
              <a:t>10/11/2018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1459331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E7C7E24-EB38-4248-892A-FC4FD21607FD}" type="datetimeFigureOut">
              <a:rPr lang="en-US" smtClean="0"/>
              <a:t>10/11/2018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3684522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E7C7E24-EB38-4248-892A-FC4FD21607FD}" type="datetimeFigureOut">
              <a:rPr lang="en-US" smtClean="0"/>
              <a:t>10/11/2018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35023179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7C7E24-EB38-4248-892A-FC4FD21607FD}"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109198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E7C7E24-EB38-4248-892A-FC4FD21607FD}" type="datetimeFigureOut">
              <a:rPr lang="en-US" smtClean="0"/>
              <a:t>10/11/2018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0BFE110-33E1-42FC-B979-57091740453A}" type="slidenum">
              <a:rPr lang="en-US" smtClean="0"/>
              <a:t>‹#›</a:t>
            </a:fld>
            <a:endParaRPr lang="en-US"/>
          </a:p>
        </p:txBody>
      </p:sp>
    </p:spTree>
    <p:extLst>
      <p:ext uri="{BB962C8B-B14F-4D97-AF65-F5344CB8AC3E}">
        <p14:creationId xmlns:p14="http://schemas.microsoft.com/office/powerpoint/2010/main" val="39860647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46000"/>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7C7E24-EB38-4248-892A-FC4FD21607FD}" type="datetimeFigureOut">
              <a:rPr lang="en-US" smtClean="0"/>
              <a:t>10/11/2018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BFE110-33E1-42FC-B979-57091740453A}" type="slidenum">
              <a:rPr lang="en-US" smtClean="0"/>
              <a:t>‹#›</a:t>
            </a:fld>
            <a:endParaRPr lang="en-US"/>
          </a:p>
        </p:txBody>
      </p:sp>
    </p:spTree>
    <p:extLst>
      <p:ext uri="{BB962C8B-B14F-4D97-AF65-F5344CB8AC3E}">
        <p14:creationId xmlns:p14="http://schemas.microsoft.com/office/powerpoint/2010/main" val="259611893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71" name="Rectangle 70">
            <a:extLst>
              <a:ext uri="{FF2B5EF4-FFF2-40B4-BE49-F238E27FC236}">
                <a16:creationId xmlns:a16="http://schemas.microsoft.com/office/drawing/2014/main" id="{A2509F26-B5DC-4BA7-B476-4CB044237A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sp>
        <p:nvSpPr>
          <p:cNvPr id="73" name="Rectangle 72">
            <a:extLst>
              <a:ext uri="{FF2B5EF4-FFF2-40B4-BE49-F238E27FC236}">
                <a16:creationId xmlns:a16="http://schemas.microsoft.com/office/drawing/2014/main" id="{DB103EB1-B135-4526-B883-33228FC27F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480000">
            <a:off x="611505" y="683404"/>
            <a:ext cx="7920990" cy="5404104"/>
          </a:xfrm>
          <a:prstGeom prst="rect">
            <a:avLst/>
          </a:prstGeom>
          <a:solidFill>
            <a:srgbClr val="FFFFFF"/>
          </a:solidFill>
          <a:ln w="3175" cap="sq" cmpd="thinThick">
            <a:solidFill>
              <a:srgbClr val="DDDDDD"/>
            </a:solidFill>
            <a:miter lim="800000"/>
          </a:ln>
          <a:effectLst>
            <a:outerShdw blurRad="266700" dist="1143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Impact" panose="020B0806030902050204"/>
              <a:ea typeface="+mn-ea"/>
              <a:cs typeface="+mn-cs"/>
            </a:endParaRPr>
          </a:p>
        </p:txBody>
      </p:sp>
      <p:pic>
        <p:nvPicPr>
          <p:cNvPr id="1026" name="Picture 2" descr="Image result for forgiving others and yourself">
            <a:extLst>
              <a:ext uri="{FF2B5EF4-FFF2-40B4-BE49-F238E27FC236}">
                <a16:creationId xmlns:a16="http://schemas.microsoft.com/office/drawing/2014/main" id="{B2BC527B-883B-407E-91BA-A7180D4F1C0C}"/>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576" r="-1" b="4868"/>
          <a:stretch/>
        </p:blipFill>
        <p:spPr bwMode="auto">
          <a:xfrm rot="21480000">
            <a:off x="853377" y="1003258"/>
            <a:ext cx="7437246" cy="47643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1686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606490" y="121298"/>
            <a:ext cx="8229600" cy="7355860"/>
          </a:xfrm>
          <a:prstGeom prst="rect">
            <a:avLst/>
          </a:prstGeom>
          <a:noFill/>
        </p:spPr>
        <p:txBody>
          <a:bodyPr wrap="square" rtlCol="0">
            <a:spAutoFit/>
          </a:bodyPr>
          <a:lstStyle/>
          <a:p>
            <a:r>
              <a:rPr lang="en-US" sz="4000" b="1" u="sng" dirty="0">
                <a:latin typeface="Arial" panose="020B0604020202020204" pitchFamily="34" charset="0"/>
                <a:cs typeface="Arial" panose="020B0604020202020204" pitchFamily="34" charset="0"/>
              </a:rPr>
              <a:t>Forgiving others</a:t>
            </a:r>
            <a:r>
              <a:rPr lang="en-US" sz="4000" dirty="0">
                <a:latin typeface="Arial" panose="020B0604020202020204" pitchFamily="34" charset="0"/>
                <a:cs typeface="Arial" panose="020B0604020202020204" pitchFamily="34" charset="0"/>
              </a:rPr>
              <a:t>:</a:t>
            </a:r>
          </a:p>
          <a:p>
            <a:r>
              <a:rPr lang="en-US" sz="4000" dirty="0">
                <a:latin typeface="Arial" panose="020B0604020202020204" pitchFamily="34" charset="0"/>
                <a:cs typeface="Arial" panose="020B0604020202020204" pitchFamily="34" charset="0"/>
              </a:rPr>
              <a:t>	</a:t>
            </a:r>
            <a:r>
              <a:rPr lang="en-US" sz="3200" dirty="0">
                <a:latin typeface="Arial" panose="020B0604020202020204" pitchFamily="34" charset="0"/>
                <a:cs typeface="Arial" panose="020B0604020202020204" pitchFamily="34" charset="0"/>
              </a:rPr>
              <a:t>√ a </a:t>
            </a:r>
            <a:r>
              <a:rPr lang="en-US" sz="3200" b="1" u="sng" dirty="0">
                <a:latin typeface="Arial" panose="020B0604020202020204" pitchFamily="34" charset="0"/>
                <a:cs typeface="Arial" panose="020B0604020202020204" pitchFamily="34" charset="0"/>
              </a:rPr>
              <a:t>decision</a:t>
            </a:r>
            <a:r>
              <a:rPr lang="en-US" sz="3200" dirty="0">
                <a:latin typeface="Arial" panose="020B0604020202020204" pitchFamily="34" charset="0"/>
                <a:cs typeface="Arial" panose="020B0604020202020204" pitchFamily="34" charset="0"/>
              </a:rPr>
              <a:t> (heart, mind, will)</a:t>
            </a:r>
          </a:p>
          <a:p>
            <a:r>
              <a:rPr lang="en-US" sz="3200" dirty="0">
                <a:latin typeface="Arial" panose="020B0604020202020204" pitchFamily="34" charset="0"/>
                <a:cs typeface="Arial" panose="020B0604020202020204" pitchFamily="34" charset="0"/>
              </a:rPr>
              <a:t>	   rather than a </a:t>
            </a:r>
            <a:r>
              <a:rPr lang="en-US" sz="3200" b="1" u="sng" dirty="0">
                <a:latin typeface="Arial" panose="020B0604020202020204" pitchFamily="34" charset="0"/>
                <a:cs typeface="Arial" panose="020B0604020202020204" pitchFamily="34" charset="0"/>
              </a:rPr>
              <a:t>feeling</a:t>
            </a:r>
            <a:r>
              <a:rPr lang="en-US" sz="3200" dirty="0">
                <a:latin typeface="Arial" panose="020B0604020202020204" pitchFamily="34" charset="0"/>
                <a:cs typeface="Arial" panose="020B0604020202020204" pitchFamily="34" charset="0"/>
              </a:rPr>
              <a:t> (emotion)</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	√ based on </a:t>
            </a:r>
            <a:r>
              <a:rPr lang="en-US" sz="3200" b="1" u="sng" dirty="0">
                <a:latin typeface="Arial" panose="020B0604020202020204" pitchFamily="34" charset="0"/>
                <a:cs typeface="Arial" panose="020B0604020202020204" pitchFamily="34" charset="0"/>
              </a:rPr>
              <a:t>repentant</a:t>
            </a:r>
            <a:r>
              <a:rPr lang="en-US" sz="3200" dirty="0">
                <a:latin typeface="Arial" panose="020B0604020202020204" pitchFamily="34" charset="0"/>
                <a:cs typeface="Arial" panose="020B0604020202020204" pitchFamily="34" charset="0"/>
              </a:rPr>
              <a:t> </a:t>
            </a:r>
            <a:r>
              <a:rPr lang="en-US" sz="3200" b="1" u="sng" dirty="0">
                <a:latin typeface="Arial" panose="020B0604020202020204" pitchFamily="34" charset="0"/>
                <a:cs typeface="Arial" panose="020B0604020202020204" pitchFamily="34" charset="0"/>
              </a:rPr>
              <a:t>attitude</a:t>
            </a:r>
            <a:r>
              <a:rPr lang="en-US" sz="3200" dirty="0">
                <a:latin typeface="Arial" panose="020B0604020202020204" pitchFamily="34" charset="0"/>
                <a:cs typeface="Arial" panose="020B0604020202020204" pitchFamily="34" charset="0"/>
              </a:rPr>
              <a:t>, rather </a:t>
            </a:r>
          </a:p>
          <a:p>
            <a:r>
              <a:rPr lang="en-US" sz="3200" dirty="0">
                <a:latin typeface="Arial" panose="020B0604020202020204" pitchFamily="34" charset="0"/>
                <a:cs typeface="Arial" panose="020B0604020202020204" pitchFamily="34" charset="0"/>
              </a:rPr>
              <a:t>	   than the </a:t>
            </a:r>
            <a:r>
              <a:rPr lang="en-US" sz="3200" b="1" u="sng" dirty="0">
                <a:latin typeface="Arial" panose="020B0604020202020204" pitchFamily="34" charset="0"/>
                <a:cs typeface="Arial" panose="020B0604020202020204" pitchFamily="34" charset="0"/>
              </a:rPr>
              <a:t>number</a:t>
            </a:r>
            <a:r>
              <a:rPr lang="en-US" sz="3200" dirty="0">
                <a:latin typeface="Arial" panose="020B0604020202020204" pitchFamily="34" charset="0"/>
                <a:cs typeface="Arial" panose="020B0604020202020204" pitchFamily="34" charset="0"/>
              </a:rPr>
              <a:t> of </a:t>
            </a:r>
            <a:r>
              <a:rPr lang="en-US" sz="3200" b="1" u="sng" dirty="0">
                <a:latin typeface="Arial" panose="020B0604020202020204" pitchFamily="34" charset="0"/>
                <a:cs typeface="Arial" panose="020B0604020202020204" pitchFamily="34" charset="0"/>
              </a:rPr>
              <a:t>offenses</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	√ focus on </a:t>
            </a:r>
            <a:r>
              <a:rPr lang="en-US" sz="3200" b="1" u="sng" dirty="0">
                <a:latin typeface="Arial" panose="020B0604020202020204" pitchFamily="34" charset="0"/>
                <a:cs typeface="Arial" panose="020B0604020202020204" pitchFamily="34" charset="0"/>
              </a:rPr>
              <a:t>acceptance</a:t>
            </a:r>
            <a:r>
              <a:rPr lang="en-US" sz="3200" dirty="0">
                <a:latin typeface="Arial" panose="020B0604020202020204" pitchFamily="34" charset="0"/>
                <a:cs typeface="Arial" panose="020B0604020202020204" pitchFamily="34" charset="0"/>
              </a:rPr>
              <a:t> of the</a:t>
            </a:r>
          </a:p>
          <a:p>
            <a:r>
              <a:rPr lang="en-US" sz="3200" dirty="0">
                <a:latin typeface="Arial" panose="020B0604020202020204" pitchFamily="34" charset="0"/>
                <a:cs typeface="Arial" panose="020B0604020202020204" pitchFamily="34" charset="0"/>
              </a:rPr>
              <a:t>	   person, rather than cancellation</a:t>
            </a:r>
          </a:p>
          <a:p>
            <a:r>
              <a:rPr lang="en-US" sz="3200" dirty="0">
                <a:latin typeface="Arial" panose="020B0604020202020204" pitchFamily="34" charset="0"/>
                <a:cs typeface="Arial" panose="020B0604020202020204" pitchFamily="34" charset="0"/>
              </a:rPr>
              <a:t>	   of </a:t>
            </a:r>
            <a:r>
              <a:rPr lang="en-US" sz="3200" b="1" u="sng" dirty="0">
                <a:latin typeface="Arial" panose="020B0604020202020204" pitchFamily="34" charset="0"/>
                <a:cs typeface="Arial" panose="020B0604020202020204" pitchFamily="34" charset="0"/>
              </a:rPr>
              <a:t>penalty</a:t>
            </a:r>
          </a:p>
          <a:p>
            <a:endParaRPr lang="en-US" sz="3200" dirty="0">
              <a:latin typeface="Arial" panose="020B0604020202020204" pitchFamily="34" charset="0"/>
              <a:cs typeface="Arial" panose="020B0604020202020204" pitchFamily="34" charset="0"/>
            </a:endParaRPr>
          </a:p>
          <a:p>
            <a:r>
              <a:rPr lang="en-US" sz="3200" dirty="0">
                <a:latin typeface="Arial" panose="020B0604020202020204" pitchFamily="34" charset="0"/>
                <a:cs typeface="Arial" panose="020B0604020202020204" pitchFamily="34" charset="0"/>
              </a:rPr>
              <a:t>	√ focus on mercy </a:t>
            </a:r>
            <a:r>
              <a:rPr lang="en-US" sz="3200" u="sng" dirty="0">
                <a:latin typeface="Arial" panose="020B0604020202020204" pitchFamily="34" charset="0"/>
                <a:cs typeface="Arial" panose="020B0604020202020204" pitchFamily="34" charset="0"/>
              </a:rPr>
              <a:t>shown</a:t>
            </a:r>
            <a:r>
              <a:rPr lang="en-US" sz="3200" dirty="0">
                <a:latin typeface="Arial" panose="020B0604020202020204" pitchFamily="34" charset="0"/>
                <a:cs typeface="Arial" panose="020B0604020202020204" pitchFamily="34" charset="0"/>
              </a:rPr>
              <a:t> </a:t>
            </a:r>
            <a:r>
              <a:rPr lang="en-US" sz="3200" b="1" u="sng" dirty="0">
                <a:latin typeface="Arial" panose="020B0604020202020204" pitchFamily="34" charset="0"/>
                <a:cs typeface="Arial" panose="020B0604020202020204" pitchFamily="34" charset="0"/>
              </a:rPr>
              <a:t>to</a:t>
            </a:r>
            <a:r>
              <a:rPr lang="en-US" sz="3200" dirty="0">
                <a:latin typeface="Arial" panose="020B0604020202020204" pitchFamily="34" charset="0"/>
                <a:cs typeface="Arial" panose="020B0604020202020204" pitchFamily="34" charset="0"/>
              </a:rPr>
              <a:t> you, </a:t>
            </a:r>
          </a:p>
          <a:p>
            <a:r>
              <a:rPr lang="en-US" sz="3200" dirty="0">
                <a:latin typeface="Arial" panose="020B0604020202020204" pitchFamily="34" charset="0"/>
                <a:cs typeface="Arial" panose="020B0604020202020204" pitchFamily="34" charset="0"/>
              </a:rPr>
              <a:t>	   rather than mercy </a:t>
            </a:r>
            <a:r>
              <a:rPr lang="en-US" sz="3200" u="sng" dirty="0">
                <a:latin typeface="Arial" panose="020B0604020202020204" pitchFamily="34" charset="0"/>
                <a:cs typeface="Arial" panose="020B0604020202020204" pitchFamily="34" charset="0"/>
              </a:rPr>
              <a:t>owed</a:t>
            </a:r>
            <a:r>
              <a:rPr lang="en-US" sz="3200" dirty="0">
                <a:latin typeface="Arial" panose="020B0604020202020204" pitchFamily="34" charset="0"/>
                <a:cs typeface="Arial" panose="020B0604020202020204" pitchFamily="34" charset="0"/>
              </a:rPr>
              <a:t> </a:t>
            </a:r>
            <a:r>
              <a:rPr lang="en-US" sz="3200" b="1" u="sng" dirty="0">
                <a:latin typeface="Arial" panose="020B0604020202020204" pitchFamily="34" charset="0"/>
                <a:cs typeface="Arial" panose="020B0604020202020204" pitchFamily="34" charset="0"/>
              </a:rPr>
              <a:t>by</a:t>
            </a:r>
            <a:r>
              <a:rPr lang="en-US" sz="3200" dirty="0">
                <a:latin typeface="Arial" panose="020B0604020202020204" pitchFamily="34" charset="0"/>
                <a:cs typeface="Arial" panose="020B0604020202020204" pitchFamily="34" charset="0"/>
              </a:rPr>
              <a:t> you</a:t>
            </a:r>
          </a:p>
          <a:p>
            <a:endParaRPr lang="en-US" sz="4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60369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2">
                                            <p:txEl>
                                              <p:pRg st="1" end="1"/>
                                            </p:txEl>
                                          </p:spTgt>
                                        </p:tgtEl>
                                        <p:attrNameLst>
                                          <p:attrName>style.visibility</p:attrName>
                                        </p:attrNameLst>
                                      </p:cBhvr>
                                      <p:to>
                                        <p:strVal val="visible"/>
                                      </p:to>
                                    </p:set>
                                    <p:animEffect transition="in" filter="fade">
                                      <p:cBhvr>
                                        <p:cTn id="7" dur="1000"/>
                                        <p:tgtEl>
                                          <p:spTgt spid="2">
                                            <p:txEl>
                                              <p:pRg st="1" end="1"/>
                                            </p:txEl>
                                          </p:spTgt>
                                        </p:tgtEl>
                                      </p:cBhvr>
                                    </p:animEffect>
                                    <p:anim calcmode="lin" valueType="num">
                                      <p:cBhvr>
                                        <p:cTn id="8"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1" end="1"/>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2">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2">
                                            <p:txEl>
                                              <p:pRg st="5" end="5"/>
                                            </p:txEl>
                                          </p:spTgt>
                                        </p:tgtEl>
                                        <p:attrNameLst>
                                          <p:attrName>style.visibility</p:attrName>
                                        </p:attrNameLst>
                                      </p:cBhvr>
                                      <p:to>
                                        <p:strVal val="visible"/>
                                      </p:to>
                                    </p:set>
                                    <p:animEffect transition="in" filter="fade">
                                      <p:cBhvr>
                                        <p:cTn id="24" dur="1000"/>
                                        <p:tgtEl>
                                          <p:spTgt spid="2">
                                            <p:txEl>
                                              <p:pRg st="5" end="5"/>
                                            </p:txEl>
                                          </p:spTgt>
                                        </p:tgtEl>
                                      </p:cBhvr>
                                    </p:animEffect>
                                    <p:anim calcmode="lin" valueType="num">
                                      <p:cBhvr>
                                        <p:cTn id="25"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2">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2">
                                            <p:txEl>
                                              <p:pRg st="7" end="7"/>
                                            </p:txEl>
                                          </p:spTgt>
                                        </p:tgtEl>
                                        <p:attrNameLst>
                                          <p:attrName>style.visibility</p:attrName>
                                        </p:attrNameLst>
                                      </p:cBhvr>
                                      <p:to>
                                        <p:strVal val="visible"/>
                                      </p:to>
                                    </p:set>
                                    <p:animEffect transition="in" filter="fade">
                                      <p:cBhvr>
                                        <p:cTn id="31" dur="1000"/>
                                        <p:tgtEl>
                                          <p:spTgt spid="2">
                                            <p:txEl>
                                              <p:pRg st="7" end="7"/>
                                            </p:txEl>
                                          </p:spTgt>
                                        </p:tgtEl>
                                      </p:cBhvr>
                                    </p:animEffect>
                                    <p:anim calcmode="lin" valueType="num">
                                      <p:cBhvr>
                                        <p:cTn id="32" dur="1000" fill="hold"/>
                                        <p:tgtEl>
                                          <p:spTgt spid="2">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2">
                                            <p:txEl>
                                              <p:pRg st="7" end="7"/>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2">
                                            <p:txEl>
                                              <p:pRg st="8" end="8"/>
                                            </p:txEl>
                                          </p:spTgt>
                                        </p:tgtEl>
                                        <p:attrNameLst>
                                          <p:attrName>style.visibility</p:attrName>
                                        </p:attrNameLst>
                                      </p:cBhvr>
                                      <p:to>
                                        <p:strVal val="visible"/>
                                      </p:to>
                                    </p:set>
                                    <p:animEffect transition="in" filter="fade">
                                      <p:cBhvr>
                                        <p:cTn id="36" dur="1000"/>
                                        <p:tgtEl>
                                          <p:spTgt spid="2">
                                            <p:txEl>
                                              <p:pRg st="8" end="8"/>
                                            </p:txEl>
                                          </p:spTgt>
                                        </p:tgtEl>
                                      </p:cBhvr>
                                    </p:animEffect>
                                    <p:anim calcmode="lin" valueType="num">
                                      <p:cBhvr>
                                        <p:cTn id="37" dur="1000" fill="hold"/>
                                        <p:tgtEl>
                                          <p:spTgt spid="2">
                                            <p:txEl>
                                              <p:pRg st="8" end="8"/>
                                            </p:txEl>
                                          </p:spTgt>
                                        </p:tgtEl>
                                        <p:attrNameLst>
                                          <p:attrName>ppt_x</p:attrName>
                                        </p:attrNameLst>
                                      </p:cBhvr>
                                      <p:tavLst>
                                        <p:tav tm="0">
                                          <p:val>
                                            <p:strVal val="#ppt_x"/>
                                          </p:val>
                                        </p:tav>
                                        <p:tav tm="100000">
                                          <p:val>
                                            <p:strVal val="#ppt_x"/>
                                          </p:val>
                                        </p:tav>
                                      </p:tavLst>
                                    </p:anim>
                                    <p:anim calcmode="lin" valueType="num">
                                      <p:cBhvr>
                                        <p:cTn id="38" dur="1000" fill="hold"/>
                                        <p:tgtEl>
                                          <p:spTgt spid="2">
                                            <p:txEl>
                                              <p:pRg st="8" end="8"/>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2">
                                            <p:txEl>
                                              <p:pRg st="9" end="9"/>
                                            </p:txEl>
                                          </p:spTgt>
                                        </p:tgtEl>
                                        <p:attrNameLst>
                                          <p:attrName>style.visibility</p:attrName>
                                        </p:attrNameLst>
                                      </p:cBhvr>
                                      <p:to>
                                        <p:strVal val="visible"/>
                                      </p:to>
                                    </p:set>
                                    <p:animEffect transition="in" filter="fade">
                                      <p:cBhvr>
                                        <p:cTn id="41" dur="1000"/>
                                        <p:tgtEl>
                                          <p:spTgt spid="2">
                                            <p:txEl>
                                              <p:pRg st="9" end="9"/>
                                            </p:txEl>
                                          </p:spTgt>
                                        </p:tgtEl>
                                      </p:cBhvr>
                                    </p:animEffect>
                                    <p:anim calcmode="lin" valueType="num">
                                      <p:cBhvr>
                                        <p:cTn id="42" dur="1000" fill="hold"/>
                                        <p:tgtEl>
                                          <p:spTgt spid="2">
                                            <p:txEl>
                                              <p:pRg st="9" end="9"/>
                                            </p:txEl>
                                          </p:spTgt>
                                        </p:tgtEl>
                                        <p:attrNameLst>
                                          <p:attrName>ppt_x</p:attrName>
                                        </p:attrNameLst>
                                      </p:cBhvr>
                                      <p:tavLst>
                                        <p:tav tm="0">
                                          <p:val>
                                            <p:strVal val="#ppt_x"/>
                                          </p:val>
                                        </p:tav>
                                        <p:tav tm="100000">
                                          <p:val>
                                            <p:strVal val="#ppt_x"/>
                                          </p:val>
                                        </p:tav>
                                      </p:tavLst>
                                    </p:anim>
                                    <p:anim calcmode="lin" valueType="num">
                                      <p:cBhvr>
                                        <p:cTn id="43" dur="1000" fill="hold"/>
                                        <p:tgtEl>
                                          <p:spTgt spid="2">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nodeType="clickEffect">
                                  <p:stCondLst>
                                    <p:cond delay="0"/>
                                  </p:stCondLst>
                                  <p:childTnLst>
                                    <p:set>
                                      <p:cBhvr>
                                        <p:cTn id="47" dur="1" fill="hold">
                                          <p:stCondLst>
                                            <p:cond delay="0"/>
                                          </p:stCondLst>
                                        </p:cTn>
                                        <p:tgtEl>
                                          <p:spTgt spid="2">
                                            <p:txEl>
                                              <p:pRg st="11" end="11"/>
                                            </p:txEl>
                                          </p:spTgt>
                                        </p:tgtEl>
                                        <p:attrNameLst>
                                          <p:attrName>style.visibility</p:attrName>
                                        </p:attrNameLst>
                                      </p:cBhvr>
                                      <p:to>
                                        <p:strVal val="visible"/>
                                      </p:to>
                                    </p:set>
                                    <p:animEffect transition="in" filter="fade">
                                      <p:cBhvr>
                                        <p:cTn id="48" dur="1000"/>
                                        <p:tgtEl>
                                          <p:spTgt spid="2">
                                            <p:txEl>
                                              <p:pRg st="11" end="11"/>
                                            </p:txEl>
                                          </p:spTgt>
                                        </p:tgtEl>
                                      </p:cBhvr>
                                    </p:animEffect>
                                    <p:anim calcmode="lin" valueType="num">
                                      <p:cBhvr>
                                        <p:cTn id="49" dur="1000" fill="hold"/>
                                        <p:tgtEl>
                                          <p:spTgt spid="2">
                                            <p:txEl>
                                              <p:pRg st="11" end="11"/>
                                            </p:txEl>
                                          </p:spTgt>
                                        </p:tgtEl>
                                        <p:attrNameLst>
                                          <p:attrName>ppt_x</p:attrName>
                                        </p:attrNameLst>
                                      </p:cBhvr>
                                      <p:tavLst>
                                        <p:tav tm="0">
                                          <p:val>
                                            <p:strVal val="#ppt_x"/>
                                          </p:val>
                                        </p:tav>
                                        <p:tav tm="100000">
                                          <p:val>
                                            <p:strVal val="#ppt_x"/>
                                          </p:val>
                                        </p:tav>
                                      </p:tavLst>
                                    </p:anim>
                                    <p:anim calcmode="lin" valueType="num">
                                      <p:cBhvr>
                                        <p:cTn id="50" dur="1000" fill="hold"/>
                                        <p:tgtEl>
                                          <p:spTgt spid="2">
                                            <p:txEl>
                                              <p:pRg st="11" end="11"/>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2">
                                            <p:txEl>
                                              <p:pRg st="12" end="12"/>
                                            </p:txEl>
                                          </p:spTgt>
                                        </p:tgtEl>
                                        <p:attrNameLst>
                                          <p:attrName>style.visibility</p:attrName>
                                        </p:attrNameLst>
                                      </p:cBhvr>
                                      <p:to>
                                        <p:strVal val="visible"/>
                                      </p:to>
                                    </p:set>
                                    <p:animEffect transition="in" filter="fade">
                                      <p:cBhvr>
                                        <p:cTn id="53" dur="1000"/>
                                        <p:tgtEl>
                                          <p:spTgt spid="2">
                                            <p:txEl>
                                              <p:pRg st="12" end="12"/>
                                            </p:txEl>
                                          </p:spTgt>
                                        </p:tgtEl>
                                      </p:cBhvr>
                                    </p:animEffect>
                                    <p:anim calcmode="lin" valueType="num">
                                      <p:cBhvr>
                                        <p:cTn id="54" dur="1000" fill="hold"/>
                                        <p:tgtEl>
                                          <p:spTgt spid="2">
                                            <p:txEl>
                                              <p:pRg st="12" end="12"/>
                                            </p:txEl>
                                          </p:spTgt>
                                        </p:tgtEl>
                                        <p:attrNameLst>
                                          <p:attrName>ppt_x</p:attrName>
                                        </p:attrNameLst>
                                      </p:cBhvr>
                                      <p:tavLst>
                                        <p:tav tm="0">
                                          <p:val>
                                            <p:strVal val="#ppt_x"/>
                                          </p:val>
                                        </p:tav>
                                        <p:tav tm="100000">
                                          <p:val>
                                            <p:strVal val="#ppt_x"/>
                                          </p:val>
                                        </p:tav>
                                      </p:tavLst>
                                    </p:anim>
                                    <p:anim calcmode="lin" valueType="num">
                                      <p:cBhvr>
                                        <p:cTn id="55" dur="1000" fill="hold"/>
                                        <p:tgtEl>
                                          <p:spTgt spid="2">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1436913" y="1810139"/>
            <a:ext cx="7147249" cy="3170099"/>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Be kind to one another, forgiving with a tender heart, even as God (for Christ’s sake) has forgiven you.</a:t>
            </a:r>
          </a:p>
          <a:p>
            <a:pPr algn="r"/>
            <a:r>
              <a:rPr lang="en-US" sz="4000" dirty="0">
                <a:latin typeface="Arial" panose="020B0604020202020204" pitchFamily="34" charset="0"/>
                <a:cs typeface="Arial" panose="020B0604020202020204" pitchFamily="34" charset="0"/>
              </a:rPr>
              <a:t>	</a:t>
            </a:r>
            <a:r>
              <a:rPr lang="en-US" sz="4000" i="1" dirty="0">
                <a:latin typeface="Arial" panose="020B0604020202020204" pitchFamily="34" charset="0"/>
                <a:cs typeface="Arial" panose="020B0604020202020204" pitchFamily="34" charset="0"/>
              </a:rPr>
              <a:t>(Ephesians 4:32)</a:t>
            </a:r>
          </a:p>
        </p:txBody>
      </p:sp>
    </p:spTree>
    <p:extLst>
      <p:ext uri="{BB962C8B-B14F-4D97-AF65-F5344CB8AC3E}">
        <p14:creationId xmlns:p14="http://schemas.microsoft.com/office/powerpoint/2010/main" val="25037466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914399" y="1296955"/>
            <a:ext cx="7305869" cy="4524315"/>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Forgive us our debts, as we also have forgiven our debtors… For if you forgive men when they sin against you, your heavenly Father will also forgive you.  But if you do not forgive men their sins, your Father will not forgive your sins.</a:t>
            </a:r>
          </a:p>
          <a:p>
            <a:pPr marL="0" marR="0" lvl="0" indent="0" algn="r" defTabSz="457200" rtl="0" eaLnBrk="1" fontAlgn="auto" latinLnBrk="0" hangingPunct="1">
              <a:lnSpc>
                <a:spcPct val="100000"/>
              </a:lnSpc>
              <a:spcBef>
                <a:spcPts val="0"/>
              </a:spcBef>
              <a:spcAft>
                <a:spcPts val="0"/>
              </a:spcAft>
              <a:buClrTx/>
              <a:buSzTx/>
              <a:buFontTx/>
              <a:buNone/>
              <a:tabLst/>
              <a:defRPr/>
            </a:pPr>
            <a:r>
              <a:rPr lang="en-US" sz="3600" dirty="0">
                <a:solidFill>
                  <a:prstClr val="black"/>
                </a:solidFill>
                <a:latin typeface="Arial" panose="020B0604020202020204" pitchFamily="34" charset="0"/>
                <a:cs typeface="Arial" panose="020B0604020202020204" pitchFamily="34" charset="0"/>
              </a:rPr>
              <a:t>	</a:t>
            </a:r>
            <a:r>
              <a:rPr lang="en-US" sz="3600" i="1" dirty="0">
                <a:solidFill>
                  <a:prstClr val="black"/>
                </a:solidFill>
                <a:latin typeface="Arial" panose="020B0604020202020204" pitchFamily="34" charset="0"/>
                <a:cs typeface="Arial" panose="020B0604020202020204" pitchFamily="34" charset="0"/>
              </a:rPr>
              <a:t>(Matthew 6:12, 14-15)</a:t>
            </a:r>
            <a:endParaRPr kumimoji="0" lang="en-US" sz="3600" b="0" i="1"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1243308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1156996" y="2528596"/>
            <a:ext cx="7231224" cy="1323439"/>
          </a:xfrm>
          <a:prstGeom prst="rect">
            <a:avLst/>
          </a:prstGeom>
          <a:noFill/>
        </p:spPr>
        <p:txBody>
          <a:bodyPr wrap="square" rtlCol="0">
            <a:spAutoFit/>
          </a:bodyPr>
          <a:lstStyle/>
          <a:p>
            <a:r>
              <a:rPr lang="en-US" sz="4000" b="1" u="sng" dirty="0">
                <a:latin typeface="Arial" panose="020B0604020202020204" pitchFamily="34" charset="0"/>
                <a:cs typeface="Arial" panose="020B0604020202020204" pitchFamily="34" charset="0"/>
              </a:rPr>
              <a:t>Forgiving</a:t>
            </a:r>
            <a:r>
              <a:rPr lang="en-US" sz="4000" dirty="0">
                <a:latin typeface="Arial" panose="020B0604020202020204" pitchFamily="34" charset="0"/>
                <a:cs typeface="Arial" panose="020B0604020202020204" pitchFamily="34" charset="0"/>
              </a:rPr>
              <a:t> </a:t>
            </a:r>
            <a:r>
              <a:rPr lang="en-US" sz="4000" b="1" u="sng" dirty="0">
                <a:latin typeface="Arial" panose="020B0604020202020204" pitchFamily="34" charset="0"/>
                <a:cs typeface="Arial" panose="020B0604020202020204" pitchFamily="34" charset="0"/>
              </a:rPr>
              <a:t>yourself</a:t>
            </a:r>
            <a:r>
              <a:rPr lang="en-US" sz="4000" dirty="0">
                <a:latin typeface="Arial" panose="020B0604020202020204" pitchFamily="34" charset="0"/>
                <a:cs typeface="Arial" panose="020B0604020202020204" pitchFamily="34" charset="0"/>
              </a:rPr>
              <a:t> (allowing guilt to fade into obscurity)</a:t>
            </a:r>
          </a:p>
        </p:txBody>
      </p:sp>
    </p:spTree>
    <p:extLst>
      <p:ext uri="{BB962C8B-B14F-4D97-AF65-F5344CB8AC3E}">
        <p14:creationId xmlns:p14="http://schemas.microsoft.com/office/powerpoint/2010/main" val="15681014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979713" y="2151727"/>
            <a:ext cx="7576457" cy="2554545"/>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Determine to </a:t>
            </a:r>
            <a:r>
              <a:rPr lang="en-US" sz="4000" b="1" u="sng" dirty="0">
                <a:latin typeface="Arial" panose="020B0604020202020204" pitchFamily="34" charset="0"/>
                <a:cs typeface="Arial" panose="020B0604020202020204" pitchFamily="34" charset="0"/>
              </a:rPr>
              <a:t>change</a:t>
            </a:r>
            <a:r>
              <a:rPr lang="en-US" sz="4000" dirty="0">
                <a:latin typeface="Arial" panose="020B0604020202020204" pitchFamily="34" charset="0"/>
                <a:cs typeface="Arial" panose="020B0604020202020204" pitchFamily="34" charset="0"/>
              </a:rPr>
              <a:t> a behavior, </a:t>
            </a:r>
            <a:r>
              <a:rPr lang="en-US" sz="4000" b="1" u="sng" dirty="0">
                <a:latin typeface="Arial" panose="020B0604020202020204" pitchFamily="34" charset="0"/>
                <a:cs typeface="Arial" panose="020B0604020202020204" pitchFamily="34" charset="0"/>
              </a:rPr>
              <a:t>correct</a:t>
            </a:r>
            <a:r>
              <a:rPr lang="en-US" sz="4000" dirty="0">
                <a:latin typeface="Arial" panose="020B0604020202020204" pitchFamily="34" charset="0"/>
                <a:cs typeface="Arial" panose="020B0604020202020204" pitchFamily="34" charset="0"/>
              </a:rPr>
              <a:t> a condition, </a:t>
            </a:r>
            <a:r>
              <a:rPr lang="en-US" sz="4000" b="1" u="sng" dirty="0">
                <a:latin typeface="Arial" panose="020B0604020202020204" pitchFamily="34" charset="0"/>
                <a:cs typeface="Arial" panose="020B0604020202020204" pitchFamily="34" charset="0"/>
              </a:rPr>
              <a:t>avoid</a:t>
            </a:r>
            <a:r>
              <a:rPr lang="en-US" sz="4000" dirty="0">
                <a:latin typeface="Arial" panose="020B0604020202020204" pitchFamily="34" charset="0"/>
                <a:cs typeface="Arial" panose="020B0604020202020204" pitchFamily="34" charset="0"/>
              </a:rPr>
              <a:t> a repetition, or </a:t>
            </a:r>
            <a:r>
              <a:rPr lang="en-US" sz="4000" b="1" u="sng" dirty="0">
                <a:latin typeface="Arial" panose="020B0604020202020204" pitchFamily="34" charset="0"/>
                <a:cs typeface="Arial" panose="020B0604020202020204" pitchFamily="34" charset="0"/>
              </a:rPr>
              <a:t>learn</a:t>
            </a:r>
            <a:r>
              <a:rPr lang="en-US" sz="4000" dirty="0">
                <a:latin typeface="Arial" panose="020B0604020202020204" pitchFamily="34" charset="0"/>
                <a:cs typeface="Arial" panose="020B0604020202020204" pitchFamily="34" charset="0"/>
              </a:rPr>
              <a:t> a lesson</a:t>
            </a:r>
          </a:p>
        </p:txBody>
      </p:sp>
    </p:spTree>
    <p:extLst>
      <p:ext uri="{BB962C8B-B14F-4D97-AF65-F5344CB8AC3E}">
        <p14:creationId xmlns:p14="http://schemas.microsoft.com/office/powerpoint/2010/main" val="31583671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933061" y="1875453"/>
            <a:ext cx="7511144" cy="1938992"/>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Issue an </a:t>
            </a:r>
            <a:r>
              <a:rPr lang="en-US" sz="4000" b="1" u="sng" dirty="0">
                <a:latin typeface="Arial" panose="020B0604020202020204" pitchFamily="34" charset="0"/>
                <a:cs typeface="Arial" panose="020B0604020202020204" pitchFamily="34" charset="0"/>
              </a:rPr>
              <a:t>apology</a:t>
            </a:r>
            <a:r>
              <a:rPr lang="en-US" sz="4000" dirty="0">
                <a:latin typeface="Arial" panose="020B0604020202020204" pitchFamily="34" charset="0"/>
                <a:cs typeface="Arial" panose="020B0604020202020204" pitchFamily="34" charset="0"/>
              </a:rPr>
              <a:t>, repair a </a:t>
            </a:r>
            <a:r>
              <a:rPr lang="en-US" sz="4000" b="1" u="sng" dirty="0">
                <a:latin typeface="Arial" panose="020B0604020202020204" pitchFamily="34" charset="0"/>
                <a:cs typeface="Arial" panose="020B0604020202020204" pitchFamily="34" charset="0"/>
              </a:rPr>
              <a:t>damage</a:t>
            </a:r>
            <a:r>
              <a:rPr lang="en-US" sz="4000" dirty="0">
                <a:latin typeface="Arial" panose="020B0604020202020204" pitchFamily="34" charset="0"/>
                <a:cs typeface="Arial" panose="020B0604020202020204" pitchFamily="34" charset="0"/>
              </a:rPr>
              <a:t>, or make a </a:t>
            </a:r>
            <a:r>
              <a:rPr lang="en-US" sz="4000" b="1" u="sng" dirty="0">
                <a:latin typeface="Arial" panose="020B0604020202020204" pitchFamily="34" charset="0"/>
                <a:cs typeface="Arial" panose="020B0604020202020204" pitchFamily="34" charset="0"/>
              </a:rPr>
              <a:t>restitution</a:t>
            </a:r>
            <a:r>
              <a:rPr lang="en-US" sz="4000" dirty="0">
                <a:latin typeface="Arial" panose="020B0604020202020204" pitchFamily="34" charset="0"/>
                <a:cs typeface="Arial" panose="020B0604020202020204" pitchFamily="34" charset="0"/>
              </a:rPr>
              <a:t> to the fullest extent possible.</a:t>
            </a:r>
          </a:p>
        </p:txBody>
      </p:sp>
    </p:spTree>
    <p:extLst>
      <p:ext uri="{BB962C8B-B14F-4D97-AF65-F5344CB8AC3E}">
        <p14:creationId xmlns:p14="http://schemas.microsoft.com/office/powerpoint/2010/main" val="905917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513184" y="2043404"/>
            <a:ext cx="7669764" cy="2308324"/>
          </a:xfrm>
          <a:prstGeom prst="rect">
            <a:avLst/>
          </a:prstGeom>
          <a:noFill/>
        </p:spPr>
        <p:txBody>
          <a:bodyPr wrap="square" rtlCol="0">
            <a:spAutoFit/>
          </a:bodyPr>
          <a:lstStyle/>
          <a:p>
            <a:pPr algn="ctr"/>
            <a:r>
              <a:rPr lang="en-US" sz="4800" b="1" u="sng" dirty="0">
                <a:latin typeface="Arial" panose="020B0604020202020204" pitchFamily="34" charset="0"/>
                <a:cs typeface="Arial" panose="020B0604020202020204" pitchFamily="34" charset="0"/>
              </a:rPr>
              <a:t>Accept</a:t>
            </a:r>
            <a:r>
              <a:rPr lang="en-US" sz="4800" dirty="0">
                <a:latin typeface="Arial" panose="020B0604020202020204" pitchFamily="34" charset="0"/>
                <a:cs typeface="Arial" panose="020B0604020202020204" pitchFamily="34" charset="0"/>
              </a:rPr>
              <a:t> the simple reality </a:t>
            </a:r>
          </a:p>
          <a:p>
            <a:pPr algn="ctr"/>
            <a:r>
              <a:rPr lang="en-US" sz="4800" dirty="0">
                <a:latin typeface="Arial" panose="020B0604020202020204" pitchFamily="34" charset="0"/>
                <a:cs typeface="Arial" panose="020B0604020202020204" pitchFamily="34" charset="0"/>
              </a:rPr>
              <a:t>of God’s forgiveness offered to you.</a:t>
            </a:r>
          </a:p>
        </p:txBody>
      </p:sp>
    </p:spTree>
    <p:extLst>
      <p:ext uri="{BB962C8B-B14F-4D97-AF65-F5344CB8AC3E}">
        <p14:creationId xmlns:p14="http://schemas.microsoft.com/office/powerpoint/2010/main" val="39984824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842D16CB-6D78-4AE8-A2C3-8B0EEE349979}"/>
              </a:ext>
            </a:extLst>
          </p:cNvPr>
          <p:cNvSpPr txBox="1"/>
          <p:nvPr/>
        </p:nvSpPr>
        <p:spPr>
          <a:xfrm>
            <a:off x="391887" y="1884784"/>
            <a:ext cx="8072845" cy="3785652"/>
          </a:xfrm>
          <a:prstGeom prst="rect">
            <a:avLst/>
          </a:prstGeom>
          <a:noFill/>
        </p:spPr>
        <p:txBody>
          <a:bodyPr wrap="square" rtlCol="0">
            <a:spAutoFit/>
          </a:bodyPr>
          <a:lstStyle/>
          <a:p>
            <a:r>
              <a:rPr lang="en-US" sz="4000" dirty="0">
                <a:latin typeface="Arial" panose="020B0604020202020204" pitchFamily="34" charset="0"/>
                <a:cs typeface="Arial" panose="020B0604020202020204" pitchFamily="34" charset="0"/>
              </a:rPr>
              <a:t>So then, there is no condemnation for those who are in Christ Jesus, because through Christ the law of the Spirit of life sets one free from the law of sin and death.</a:t>
            </a:r>
          </a:p>
          <a:p>
            <a:r>
              <a:rPr lang="en-US" sz="4000" dirty="0">
                <a:latin typeface="Arial" panose="020B0604020202020204" pitchFamily="34" charset="0"/>
                <a:cs typeface="Arial" panose="020B0604020202020204" pitchFamily="34" charset="0"/>
              </a:rPr>
              <a:t>									</a:t>
            </a:r>
            <a:r>
              <a:rPr lang="en-US" sz="4000" i="1" dirty="0">
                <a:latin typeface="Arial" panose="020B0604020202020204" pitchFamily="34" charset="0"/>
                <a:cs typeface="Arial" panose="020B0604020202020204" pitchFamily="34" charset="0"/>
              </a:rPr>
              <a:t>(Romans 8:1-2)</a:t>
            </a:r>
          </a:p>
        </p:txBody>
      </p:sp>
    </p:spTree>
    <p:extLst>
      <p:ext uri="{BB962C8B-B14F-4D97-AF65-F5344CB8AC3E}">
        <p14:creationId xmlns:p14="http://schemas.microsoft.com/office/powerpoint/2010/main" val="19501907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170</Words>
  <Application>Microsoft Office PowerPoint</Application>
  <PresentationFormat>On-screen Show (4:3)</PresentationFormat>
  <Paragraphs>24</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Calibri Light</vt:lpstr>
      <vt:lpstr>Impact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 Carol</dc:creator>
  <cp:lastModifiedBy>Office Carol</cp:lastModifiedBy>
  <cp:revision>1</cp:revision>
  <dcterms:created xsi:type="dcterms:W3CDTF">2018-10-11T14:58:18Z</dcterms:created>
  <dcterms:modified xsi:type="dcterms:W3CDTF">2018-10-11T14:59:30Z</dcterms:modified>
</cp:coreProperties>
</file>